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8"/>
  </p:notesMasterIdLst>
  <p:sldIdLst>
    <p:sldId id="256" r:id="rId5"/>
    <p:sldId id="257" r:id="rId6"/>
    <p:sldId id="279" r:id="rId7"/>
    <p:sldId id="296" r:id="rId8"/>
    <p:sldId id="280" r:id="rId9"/>
    <p:sldId id="281" r:id="rId10"/>
    <p:sldId id="283" r:id="rId11"/>
    <p:sldId id="282" r:id="rId12"/>
    <p:sldId id="297" r:id="rId13"/>
    <p:sldId id="298" r:id="rId14"/>
    <p:sldId id="299" r:id="rId15"/>
    <p:sldId id="300" r:id="rId16"/>
    <p:sldId id="284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26" autoAdjust="0"/>
    <p:restoredTop sz="94660"/>
  </p:normalViewPr>
  <p:slideViewPr>
    <p:cSldViewPr snapToGrid="0">
      <p:cViewPr>
        <p:scale>
          <a:sx n="58" d="100"/>
          <a:sy n="58" d="100"/>
        </p:scale>
        <p:origin x="920" y="-11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69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E0A0D5-8F98-4CC1-A28E-021F0B6B475C}" type="datetimeFigureOut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603C52C-5E29-41AF-BAA3-8217E886DA0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19617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3A750590-9F9A-443B-9295-A3931D8194B1}" type="datetime1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5805F-452B-497C-9BD6-2CDB6902F369}" type="datetime1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FD3F7C6B-C82D-4D42-9929-D6E7E11D9A64}" type="datetime1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0CF4779-62E8-4B21-A5D7-0AFB9DBD4358}" type="datetime1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5F9D3375-5CD0-4576-BF96-ADFF24726FF8}" type="datetime1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ACD1F8-971E-4F8C-8737-750C12E93E08}" type="datetime1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7D1621-FA30-4D98-85E5-1409E6BEECDC}" type="datetime1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96F347-1B2F-4097-AEB5-4A26FB45D67A}" type="datetime1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8CC1DEE0-34E5-4E0F-BEC1-4B8835F82CD1}" type="datetime1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75B4BE-627A-4EC1-99E1-6F1AA97AB802}" type="datetime1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78BFACF8-E63D-4673-A128-83547867BB7A}" type="datetime1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BED6AC-4FBA-40BD-BE75-20DB64DA4BAD}" type="datetime1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33C87-D201-458A-93C0-8EDD9AC92D93}" type="datetime1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CE6829-5A25-485A-91B1-5D6D58BB9F23}" type="datetime1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12F5CD-23D0-4DD1-85B1-71F1825FB3EC}" type="datetime1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BA5035-C284-496A-B076-BA73A8FA5D8B}" type="datetime1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EB420-1875-490A-8C4B-7AAB939FBE08}" type="datetime1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359126-4846-4E88-BDD9-5585CC877E47}" type="datetime1">
              <a:rPr lang="en-US" smtClean="0"/>
              <a:pPr/>
              <a:t>4/24/2020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4.png"/><Relationship Id="rId3" Type="http://schemas.openxmlformats.org/officeDocument/2006/relationships/image" Target="../media/image36.png"/><Relationship Id="rId7" Type="http://schemas.openxmlformats.org/officeDocument/2006/relationships/image" Target="../media/image31.jpeg"/><Relationship Id="rId12" Type="http://schemas.openxmlformats.org/officeDocument/2006/relationships/image" Target="../media/image33.jpe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11" Type="http://schemas.openxmlformats.org/officeDocument/2006/relationships/image" Target="../media/image39.png"/><Relationship Id="rId5" Type="http://schemas.openxmlformats.org/officeDocument/2006/relationships/image" Target="../media/image29.png"/><Relationship Id="rId10" Type="http://schemas.openxmlformats.org/officeDocument/2006/relationships/image" Target="../media/image38.png"/><Relationship Id="rId4" Type="http://schemas.openxmlformats.org/officeDocument/2006/relationships/image" Target="../media/image28.png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drhosrivastava@gmail.com" TargetMode="External"/><Relationship Id="rId7" Type="http://schemas.openxmlformats.org/officeDocument/2006/relationships/hyperlink" Target="http://www.youtube.com/user/wdfindia/videos" TargetMode="External"/><Relationship Id="rId2" Type="http://schemas.openxmlformats.org/officeDocument/2006/relationships/hyperlink" Target="mailto:wdfindia@yahoo.co.in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dfindia.org/" TargetMode="External"/><Relationship Id="rId5" Type="http://schemas.openxmlformats.org/officeDocument/2006/relationships/hyperlink" Target="http://wdfuniversity.org/" TargetMode="External"/><Relationship Id="rId4" Type="http://schemas.openxmlformats.org/officeDocument/2006/relationships/hyperlink" Target="http://www.worlddevelopmentfoundation.in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9.png"/><Relationship Id="rId5" Type="http://schemas.openxmlformats.org/officeDocument/2006/relationships/image" Target="../media/image18.jpeg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3" Type="http://schemas.openxmlformats.org/officeDocument/2006/relationships/image" Target="../media/image21.png"/><Relationship Id="rId7" Type="http://schemas.openxmlformats.org/officeDocument/2006/relationships/image" Target="../media/image25.jpeg"/><Relationship Id="rId2" Type="http://schemas.openxmlformats.org/officeDocument/2006/relationships/slideLayout" Target="../slideLayouts/slideLayout6.xml"/><Relationship Id="rId1" Type="http://schemas.openxmlformats.org/officeDocument/2006/relationships/video" Target="file:///C:\copy%20of%20D\hissar%20tender\wdfindia_trg.wmv" TargetMode="Externa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png"/><Relationship Id="rId9" Type="http://schemas.openxmlformats.org/officeDocument/2006/relationships/image" Target="../media/image27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2.png"/><Relationship Id="rId5" Type="http://schemas.openxmlformats.org/officeDocument/2006/relationships/image" Target="../media/image31.jpeg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6">
            <a:extLst>
              <a:ext uri="{FF2B5EF4-FFF2-40B4-BE49-F238E27FC236}">
                <a16:creationId xmlns:a16="http://schemas.microsoft.com/office/drawing/2014/main" id="{50496C6C-A85F-426B-9ED1-3444166CE4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E5CD8D-E704-46A1-BC3E-9A644A9FF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92483" y="2505694"/>
            <a:ext cx="6098705" cy="3895106"/>
          </a:xfrm>
        </p:spPr>
        <p:txBody>
          <a:bodyPr anchor="ctr">
            <a:normAutofit fontScale="90000"/>
          </a:bodyPr>
          <a:lstStyle/>
          <a:p>
            <a:pPr algn="ctr"/>
            <a:br>
              <a:rPr lang="en-US" sz="3600" b="1" dirty="0">
                <a:solidFill>
                  <a:srgbClr val="FF0000"/>
                </a:solidFill>
              </a:rPr>
            </a:br>
            <a:br>
              <a:rPr lang="en-US" sz="3600" b="1" dirty="0">
                <a:solidFill>
                  <a:srgbClr val="FF0000"/>
                </a:solidFill>
              </a:rPr>
            </a:br>
            <a:r>
              <a:rPr lang="en-US" sz="3600" b="1" dirty="0">
                <a:solidFill>
                  <a:srgbClr val="FF0000"/>
                </a:solidFill>
              </a:rPr>
              <a:t>Innovative solution for agriculture and education by use of </a:t>
            </a:r>
            <a:br>
              <a:rPr lang="en-US" sz="3600" b="1" dirty="0">
                <a:solidFill>
                  <a:srgbClr val="FF0000"/>
                </a:solidFill>
              </a:rPr>
            </a:br>
            <a:r>
              <a:rPr lang="en-US" sz="3600" b="1" dirty="0">
                <a:solidFill>
                  <a:srgbClr val="FF0000"/>
                </a:solidFill>
              </a:rPr>
              <a:t>cloud, ICT and Mass Media </a:t>
            </a:r>
            <a:br>
              <a:rPr lang="en-US" sz="3600" b="1" dirty="0">
                <a:solidFill>
                  <a:srgbClr val="FF0000"/>
                </a:solidFill>
              </a:rPr>
            </a:br>
            <a:r>
              <a:rPr lang="en-US" sz="3600" b="1" dirty="0">
                <a:solidFill>
                  <a:srgbClr val="FF0000"/>
                </a:solidFill>
              </a:rPr>
              <a:t>for </a:t>
            </a:r>
            <a:br>
              <a:rPr lang="en-US" sz="3600" b="1" dirty="0">
                <a:solidFill>
                  <a:srgbClr val="FF0000"/>
                </a:solidFill>
              </a:rPr>
            </a:br>
            <a:r>
              <a:rPr lang="en-US" sz="3600" b="1" dirty="0">
                <a:solidFill>
                  <a:srgbClr val="FF0000"/>
                </a:solidFill>
              </a:rPr>
              <a:t>attaining SDG2030 </a:t>
            </a:r>
            <a:br>
              <a:rPr lang="en-US" sz="3600" b="1" dirty="0">
                <a:solidFill>
                  <a:srgbClr val="FF0000"/>
                </a:solidFill>
              </a:rPr>
            </a:br>
            <a:br>
              <a:rPr lang="en-US" sz="3600" b="1" dirty="0">
                <a:solidFill>
                  <a:srgbClr val="FF0000"/>
                </a:solidFill>
              </a:rPr>
            </a:br>
            <a:br>
              <a:rPr lang="en-US" sz="3600" dirty="0"/>
            </a:br>
            <a:endParaRPr lang="en-US" sz="3600" dirty="0">
              <a:solidFill>
                <a:srgbClr val="FF0000"/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D0EF22F-5D3C-4240-8C32-1B20803E5A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7397108" y="1923563"/>
            <a:ext cx="0" cy="3017520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Subtitle 2">
            <a:extLst>
              <a:ext uri="{FF2B5EF4-FFF2-40B4-BE49-F238E27FC236}">
                <a16:creationId xmlns:a16="http://schemas.microsoft.com/office/drawing/2014/main" id="{E309A740-48C5-4AE5-879B-F567D3D7AC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903028" y="853440"/>
            <a:ext cx="3265713" cy="4800600"/>
          </a:xfrm>
        </p:spPr>
        <p:txBody>
          <a:bodyPr anchor="ctr">
            <a:normAutofit/>
          </a:bodyPr>
          <a:lstStyle/>
          <a:p>
            <a:pPr algn="ctr"/>
            <a:endParaRPr lang="en-US" sz="3600" b="1" dirty="0"/>
          </a:p>
          <a:p>
            <a:pPr algn="ctr"/>
            <a:r>
              <a:rPr lang="en-US" sz="3600" b="1" dirty="0"/>
              <a:t>By</a:t>
            </a:r>
          </a:p>
          <a:p>
            <a:pPr algn="ctr"/>
            <a:r>
              <a:rPr lang="en-US" sz="3600" b="1" dirty="0">
                <a:solidFill>
                  <a:srgbClr val="FF0000"/>
                </a:solidFill>
              </a:rPr>
              <a:t>WDF University for SDG2030</a:t>
            </a:r>
          </a:p>
          <a:p>
            <a:endParaRPr lang="en-US" dirty="0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D912EF34-0253-41FD-9940-D8FBB7DE74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34"/>
          <a:stretch/>
        </p:blipFill>
        <p:spPr>
          <a:xfrm rot="5400000" flipH="1" flipV="1">
            <a:off x="7545075" y="2187578"/>
            <a:ext cx="6857999" cy="24828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26F275F-E374-4DD9-8ABD-024C0A36DF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62306" y="853440"/>
            <a:ext cx="3026319" cy="187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46649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">
            <a:extLst>
              <a:ext uri="{FF2B5EF4-FFF2-40B4-BE49-F238E27FC236}">
                <a16:creationId xmlns:a16="http://schemas.microsoft.com/office/drawing/2014/main" id="{16DC59E6-8761-445C-8F90-B080D390D0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58422" y="1152525"/>
            <a:ext cx="2238375" cy="2266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1" name="Picture 5">
            <a:extLst>
              <a:ext uri="{FF2B5EF4-FFF2-40B4-BE49-F238E27FC236}">
                <a16:creationId xmlns:a16="http://schemas.microsoft.com/office/drawing/2014/main" id="{016CBA60-1497-4F4C-BCBB-A14824A9BC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52809" y="40341"/>
            <a:ext cx="10327342" cy="66159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2" name="TextBox 31">
            <a:extLst>
              <a:ext uri="{FF2B5EF4-FFF2-40B4-BE49-F238E27FC236}">
                <a16:creationId xmlns:a16="http://schemas.microsoft.com/office/drawing/2014/main" id="{CC9B362A-DBA4-4E55-ADAC-D3D67B67FF96}"/>
              </a:ext>
            </a:extLst>
          </p:cNvPr>
          <p:cNvSpPr txBox="1"/>
          <p:nvPr/>
        </p:nvSpPr>
        <p:spPr>
          <a:xfrm>
            <a:off x="9915173" y="578223"/>
            <a:ext cx="753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KVK 1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B9374C26-8DCF-491F-8DB0-4213A22E731C}"/>
              </a:ext>
            </a:extLst>
          </p:cNvPr>
          <p:cNvSpPr txBox="1"/>
          <p:nvPr/>
        </p:nvSpPr>
        <p:spPr>
          <a:xfrm>
            <a:off x="11004385" y="1815353"/>
            <a:ext cx="739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KVK2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0FABAFB-706B-40B7-B390-4D128FEEE20A}"/>
              </a:ext>
            </a:extLst>
          </p:cNvPr>
          <p:cNvSpPr txBox="1"/>
          <p:nvPr/>
        </p:nvSpPr>
        <p:spPr>
          <a:xfrm>
            <a:off x="10950597" y="3254188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KVK 3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F3BE4F1-0F2F-4557-83F1-D3B34627C486}"/>
              </a:ext>
            </a:extLst>
          </p:cNvPr>
          <p:cNvSpPr txBox="1"/>
          <p:nvPr/>
        </p:nvSpPr>
        <p:spPr>
          <a:xfrm>
            <a:off x="2210008" y="591670"/>
            <a:ext cx="14522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National Cloud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E0F6274D-0DC5-4E3D-AF82-902D40C755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6243" y="3505200"/>
            <a:ext cx="942671" cy="443754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541F79B9-6059-4A7B-B011-9D13EE509192}"/>
              </a:ext>
            </a:extLst>
          </p:cNvPr>
          <p:cNvSpPr txBox="1"/>
          <p:nvPr/>
        </p:nvSpPr>
        <p:spPr>
          <a:xfrm>
            <a:off x="2680654" y="1062317"/>
            <a:ext cx="25818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</a:t>
            </a:r>
            <a:r>
              <a:rPr lang="en-US" b="1" dirty="0"/>
              <a:t>Digital Receiving</a:t>
            </a:r>
          </a:p>
          <a:p>
            <a:r>
              <a:rPr lang="en-US" b="1" dirty="0"/>
              <a:t>                 Devices</a:t>
            </a:r>
            <a:endParaRPr lang="en-IN" b="1" dirty="0"/>
          </a:p>
          <a:p>
            <a:endParaRPr lang="en-US" dirty="0"/>
          </a:p>
        </p:txBody>
      </p:sp>
      <p:pic>
        <p:nvPicPr>
          <p:cNvPr id="38" name="Picture 10">
            <a:extLst>
              <a:ext uri="{FF2B5EF4-FFF2-40B4-BE49-F238E27FC236}">
                <a16:creationId xmlns:a16="http://schemas.microsoft.com/office/drawing/2014/main" id="{4BA6B87B-4FB8-4AC3-9704-F6A97098F8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487478" y="1667436"/>
            <a:ext cx="900953" cy="1465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72317A3-1AB7-4898-922F-CF0CB2181C1F}"/>
              </a:ext>
            </a:extLst>
          </p:cNvPr>
          <p:cNvCxnSpPr/>
          <p:nvPr/>
        </p:nvCxnSpPr>
        <p:spPr>
          <a:xfrm>
            <a:off x="488785" y="5809130"/>
            <a:ext cx="510988" cy="1588"/>
          </a:xfrm>
          <a:prstGeom prst="line">
            <a:avLst/>
          </a:prstGeom>
          <a:ln w="50800" cmpd="sng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5071BA1D-B9D0-41D7-B0D5-22AA48C2CBE5}"/>
              </a:ext>
            </a:extLst>
          </p:cNvPr>
          <p:cNvCxnSpPr/>
          <p:nvPr/>
        </p:nvCxnSpPr>
        <p:spPr>
          <a:xfrm>
            <a:off x="479820" y="6001872"/>
            <a:ext cx="510988" cy="1588"/>
          </a:xfrm>
          <a:prstGeom prst="line">
            <a:avLst/>
          </a:prstGeom>
          <a:ln w="50800" cmpd="sng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A48AEF54-51F4-4383-9528-28083D41BEB4}"/>
              </a:ext>
            </a:extLst>
          </p:cNvPr>
          <p:cNvCxnSpPr/>
          <p:nvPr/>
        </p:nvCxnSpPr>
        <p:spPr>
          <a:xfrm>
            <a:off x="461891" y="6131860"/>
            <a:ext cx="510988" cy="1588"/>
          </a:xfrm>
          <a:prstGeom prst="line">
            <a:avLst/>
          </a:prstGeom>
          <a:ln w="50800" cmpd="sng"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EE8D2370-7AD1-4DD3-925D-00B7766AB4F9}"/>
              </a:ext>
            </a:extLst>
          </p:cNvPr>
          <p:cNvCxnSpPr/>
          <p:nvPr/>
        </p:nvCxnSpPr>
        <p:spPr>
          <a:xfrm>
            <a:off x="448444" y="6266330"/>
            <a:ext cx="510988" cy="1588"/>
          </a:xfrm>
          <a:prstGeom prst="line">
            <a:avLst/>
          </a:prstGeom>
          <a:ln w="50800" cmpd="sng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EAD76032-B33A-47BD-8BEF-4EB76AF697AA}"/>
              </a:ext>
            </a:extLst>
          </p:cNvPr>
          <p:cNvCxnSpPr/>
          <p:nvPr/>
        </p:nvCxnSpPr>
        <p:spPr>
          <a:xfrm>
            <a:off x="448444" y="6400801"/>
            <a:ext cx="510988" cy="1588"/>
          </a:xfrm>
          <a:prstGeom prst="line">
            <a:avLst/>
          </a:prstGeom>
          <a:ln w="50800" cmpd="sng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>
            <a:extLst>
              <a:ext uri="{FF2B5EF4-FFF2-40B4-BE49-F238E27FC236}">
                <a16:creationId xmlns:a16="http://schemas.microsoft.com/office/drawing/2014/main" id="{A97BF008-287A-43CA-9D44-21072008FA27}"/>
              </a:ext>
            </a:extLst>
          </p:cNvPr>
          <p:cNvSpPr txBox="1"/>
          <p:nvPr/>
        </p:nvSpPr>
        <p:spPr>
          <a:xfrm>
            <a:off x="1040113" y="5849471"/>
            <a:ext cx="133125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   University Cloud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92D47FB-275F-40ED-B76F-BCA61E7808E5}"/>
              </a:ext>
            </a:extLst>
          </p:cNvPr>
          <p:cNvSpPr txBox="1"/>
          <p:nvPr/>
        </p:nvSpPr>
        <p:spPr>
          <a:xfrm>
            <a:off x="1134244" y="6024282"/>
            <a:ext cx="1385046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 Local Clouds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9256BDF-DE8C-48E7-AC74-A843D9A755FC}"/>
              </a:ext>
            </a:extLst>
          </p:cNvPr>
          <p:cNvSpPr txBox="1"/>
          <p:nvPr/>
        </p:nvSpPr>
        <p:spPr>
          <a:xfrm>
            <a:off x="1134244" y="5674659"/>
            <a:ext cx="1237128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00" dirty="0"/>
              <a:t>National Cloud</a:t>
            </a: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DA34991-DFE9-4761-867A-BBC46ABDDD79}"/>
              </a:ext>
            </a:extLst>
          </p:cNvPr>
          <p:cNvSpPr/>
          <p:nvPr/>
        </p:nvSpPr>
        <p:spPr>
          <a:xfrm>
            <a:off x="448444" y="5365376"/>
            <a:ext cx="2178421" cy="1371599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8F94ED8B-5459-4A50-BA17-B2470C0863E5}"/>
              </a:ext>
            </a:extLst>
          </p:cNvPr>
          <p:cNvSpPr txBox="1"/>
          <p:nvPr/>
        </p:nvSpPr>
        <p:spPr>
          <a:xfrm>
            <a:off x="717385" y="5378823"/>
            <a:ext cx="753035" cy="2823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Notation</a:t>
            </a:r>
          </a:p>
        </p:txBody>
      </p:sp>
      <p:pic>
        <p:nvPicPr>
          <p:cNvPr id="51" name="Picture 2">
            <a:extLst>
              <a:ext uri="{FF2B5EF4-FFF2-40B4-BE49-F238E27FC236}">
                <a16:creationId xmlns:a16="http://schemas.microsoft.com/office/drawing/2014/main" id="{03468407-AF55-4FBA-8CDF-A6758C6B69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789352" y="3378013"/>
            <a:ext cx="1612527" cy="1207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" name="Picture 3">
            <a:extLst>
              <a:ext uri="{FF2B5EF4-FFF2-40B4-BE49-F238E27FC236}">
                <a16:creationId xmlns:a16="http://schemas.microsoft.com/office/drawing/2014/main" id="{423B02DF-AB91-449B-BBB4-79A47425CC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143893" y="2487707"/>
            <a:ext cx="1276350" cy="927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53" name="Curved Connector 58">
            <a:extLst>
              <a:ext uri="{FF2B5EF4-FFF2-40B4-BE49-F238E27FC236}">
                <a16:creationId xmlns:a16="http://schemas.microsoft.com/office/drawing/2014/main" id="{89EDA1C4-5344-4399-B05A-8A7C97F8BCB0}"/>
              </a:ext>
            </a:extLst>
          </p:cNvPr>
          <p:cNvCxnSpPr/>
          <p:nvPr/>
        </p:nvCxnSpPr>
        <p:spPr>
          <a:xfrm>
            <a:off x="11071621" y="3939987"/>
            <a:ext cx="470647" cy="107577"/>
          </a:xfrm>
          <a:prstGeom prst="curvedConnector3">
            <a:avLst>
              <a:gd name="adj1" fmla="val 50000"/>
            </a:avLst>
          </a:prstGeom>
          <a:ln w="38100">
            <a:solidFill>
              <a:schemeClr val="tx1">
                <a:lumMod val="50000"/>
                <a:lumOff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urved Connector 60">
            <a:extLst>
              <a:ext uri="{FF2B5EF4-FFF2-40B4-BE49-F238E27FC236}">
                <a16:creationId xmlns:a16="http://schemas.microsoft.com/office/drawing/2014/main" id="{2614ABD1-8957-4DBD-8BB8-11B26586D0F5}"/>
              </a:ext>
            </a:extLst>
          </p:cNvPr>
          <p:cNvCxnSpPr/>
          <p:nvPr/>
        </p:nvCxnSpPr>
        <p:spPr>
          <a:xfrm>
            <a:off x="11111962" y="2595283"/>
            <a:ext cx="457200" cy="107576"/>
          </a:xfrm>
          <a:prstGeom prst="curvedConnector3">
            <a:avLst>
              <a:gd name="adj1" fmla="val 50000"/>
            </a:avLst>
          </a:prstGeom>
          <a:ln w="381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urved Connector 61">
            <a:extLst>
              <a:ext uri="{FF2B5EF4-FFF2-40B4-BE49-F238E27FC236}">
                <a16:creationId xmlns:a16="http://schemas.microsoft.com/office/drawing/2014/main" id="{7BD69469-809B-4EB0-9C27-3045E0225169}"/>
              </a:ext>
            </a:extLst>
          </p:cNvPr>
          <p:cNvCxnSpPr/>
          <p:nvPr/>
        </p:nvCxnSpPr>
        <p:spPr>
          <a:xfrm>
            <a:off x="10901291" y="1376081"/>
            <a:ext cx="457200" cy="107576"/>
          </a:xfrm>
          <a:prstGeom prst="curvedConnector3">
            <a:avLst>
              <a:gd name="adj1" fmla="val 44118"/>
            </a:avLst>
          </a:prstGeom>
          <a:ln w="38100">
            <a:solidFill>
              <a:schemeClr val="accent5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TextBox 55">
            <a:extLst>
              <a:ext uri="{FF2B5EF4-FFF2-40B4-BE49-F238E27FC236}">
                <a16:creationId xmlns:a16="http://schemas.microsoft.com/office/drawing/2014/main" id="{BAA6CACB-DACE-4D2D-B5DB-439AAD406E14}"/>
              </a:ext>
            </a:extLst>
          </p:cNvPr>
          <p:cNvSpPr txBox="1"/>
          <p:nvPr/>
        </p:nvSpPr>
        <p:spPr>
          <a:xfrm>
            <a:off x="10816126" y="1479177"/>
            <a:ext cx="9547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Cloud connectivity</a:t>
            </a:r>
          </a:p>
          <a:p>
            <a:endParaRPr lang="en-US" sz="1200" dirty="0"/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46DCFFC-58FA-4D7B-8AB0-B6713CE8ED72}"/>
              </a:ext>
            </a:extLst>
          </p:cNvPr>
          <p:cNvSpPr txBox="1"/>
          <p:nvPr/>
        </p:nvSpPr>
        <p:spPr>
          <a:xfrm>
            <a:off x="10937150" y="2783542"/>
            <a:ext cx="10085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Cloud connectivity</a:t>
            </a:r>
          </a:p>
          <a:p>
            <a:endParaRPr lang="en-US" sz="1200" dirty="0"/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B558AAD8-EA97-4AF1-8415-64185B42BC49}"/>
              </a:ext>
            </a:extLst>
          </p:cNvPr>
          <p:cNvSpPr txBox="1"/>
          <p:nvPr/>
        </p:nvSpPr>
        <p:spPr>
          <a:xfrm>
            <a:off x="10964044" y="3550023"/>
            <a:ext cx="99508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Cloud connectivity</a:t>
            </a:r>
          </a:p>
          <a:p>
            <a:endParaRPr lang="en-US" dirty="0"/>
          </a:p>
        </p:txBody>
      </p:sp>
      <p:pic>
        <p:nvPicPr>
          <p:cNvPr id="59" name="Picture 4">
            <a:extLst>
              <a:ext uri="{FF2B5EF4-FFF2-40B4-BE49-F238E27FC236}">
                <a16:creationId xmlns:a16="http://schemas.microsoft.com/office/drawing/2014/main" id="{8C9E4A7B-58FD-4469-9599-4D3B92E409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384820" y="4491317"/>
            <a:ext cx="2201116" cy="591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0" name="TextBox 59">
            <a:extLst>
              <a:ext uri="{FF2B5EF4-FFF2-40B4-BE49-F238E27FC236}">
                <a16:creationId xmlns:a16="http://schemas.microsoft.com/office/drawing/2014/main" id="{6ECD136F-5B3A-4CEB-94D0-D5542A2CC062}"/>
              </a:ext>
            </a:extLst>
          </p:cNvPr>
          <p:cNvSpPr txBox="1"/>
          <p:nvPr/>
        </p:nvSpPr>
        <p:spPr>
          <a:xfrm>
            <a:off x="5275938" y="4745887"/>
            <a:ext cx="19094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Intelligent Based</a:t>
            </a:r>
          </a:p>
        </p:txBody>
      </p:sp>
      <p:pic>
        <p:nvPicPr>
          <p:cNvPr id="61" name="Picture 3">
            <a:extLst>
              <a:ext uri="{FF2B5EF4-FFF2-40B4-BE49-F238E27FC236}">
                <a16:creationId xmlns:a16="http://schemas.microsoft.com/office/drawing/2014/main" id="{7AFC54BB-6023-42CB-B2B2-4125FC1C9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109752" y="1963269"/>
            <a:ext cx="1881186" cy="9950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B5E0AFDC-CBC4-4647-BCFA-93223E12BC4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52104" y="2124635"/>
            <a:ext cx="1093694" cy="578224"/>
          </a:xfrm>
          <a:prstGeom prst="rect">
            <a:avLst/>
          </a:prstGeom>
        </p:spPr>
      </p:pic>
      <p:pic>
        <p:nvPicPr>
          <p:cNvPr id="63" name="Picture 4">
            <a:extLst>
              <a:ext uri="{FF2B5EF4-FFF2-40B4-BE49-F238E27FC236}">
                <a16:creationId xmlns:a16="http://schemas.microsoft.com/office/drawing/2014/main" id="{A0C0B2F7-A9DE-4530-9D7A-EF0BA26CF4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9190434" y="3281082"/>
            <a:ext cx="1867740" cy="10488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79B8F156-5496-48D4-8579-1DAB5141BE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694161" y="3469341"/>
            <a:ext cx="942671" cy="618564"/>
          </a:xfrm>
          <a:prstGeom prst="rect">
            <a:avLst/>
          </a:prstGeom>
        </p:spPr>
      </p:pic>
      <p:pic>
        <p:nvPicPr>
          <p:cNvPr id="65" name="Picture 5">
            <a:extLst>
              <a:ext uri="{FF2B5EF4-FFF2-40B4-BE49-F238E27FC236}">
                <a16:creationId xmlns:a16="http://schemas.microsoft.com/office/drawing/2014/main" id="{85197AFB-5F86-4B6E-99DB-538806BC05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8988728" y="1021977"/>
            <a:ext cx="1867740" cy="8471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6" name="Picture 6">
            <a:extLst>
              <a:ext uri="{FF2B5EF4-FFF2-40B4-BE49-F238E27FC236}">
                <a16:creationId xmlns:a16="http://schemas.microsoft.com/office/drawing/2014/main" id="{49A28459-41D0-4117-80A5-22C494BF8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4724610" y="1532964"/>
            <a:ext cx="3897042" cy="3792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95A7EE03-1FE0-4B83-8AAB-0E133A76AC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57973" y="1151964"/>
            <a:ext cx="1004047" cy="528917"/>
          </a:xfrm>
          <a:prstGeom prst="rect">
            <a:avLst/>
          </a:prstGeom>
        </p:spPr>
      </p:pic>
      <p:pic>
        <p:nvPicPr>
          <p:cNvPr id="68" name="Picture 2" descr="Image result for RAU pusa">
            <a:extLst>
              <a:ext uri="{FF2B5EF4-FFF2-40B4-BE49-F238E27FC236}">
                <a16:creationId xmlns:a16="http://schemas.microsoft.com/office/drawing/2014/main" id="{CA47DEEF-C099-41FC-9907-AD6D7D52BE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5573" y="2061884"/>
            <a:ext cx="1770529" cy="148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F9861AD9-A758-43E5-B862-504AD1348F4F}"/>
              </a:ext>
            </a:extLst>
          </p:cNvPr>
          <p:cNvSpPr txBox="1"/>
          <p:nvPr/>
        </p:nvSpPr>
        <p:spPr>
          <a:xfrm>
            <a:off x="7306444" y="2043953"/>
            <a:ext cx="123713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University Cloud</a:t>
            </a:r>
          </a:p>
        </p:txBody>
      </p:sp>
      <p:pic>
        <p:nvPicPr>
          <p:cNvPr id="70" name="Picture 5">
            <a:extLst>
              <a:ext uri="{FF2B5EF4-FFF2-40B4-BE49-F238E27FC236}">
                <a16:creationId xmlns:a16="http://schemas.microsoft.com/office/drawing/2014/main" id="{FC34201E-6B9A-496C-B402-F009FB6D81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6830754" y="3191435"/>
            <a:ext cx="977713" cy="119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1" name="TextBox 70">
            <a:extLst>
              <a:ext uri="{FF2B5EF4-FFF2-40B4-BE49-F238E27FC236}">
                <a16:creationId xmlns:a16="http://schemas.microsoft.com/office/drawing/2014/main" id="{B4424462-D0C1-4CCA-B811-FDC3E9B9E952}"/>
              </a:ext>
            </a:extLst>
          </p:cNvPr>
          <p:cNvSpPr txBox="1"/>
          <p:nvPr/>
        </p:nvSpPr>
        <p:spPr>
          <a:xfrm>
            <a:off x="5074232" y="3765176"/>
            <a:ext cx="17750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Intelligence base</a:t>
            </a:r>
          </a:p>
        </p:txBody>
      </p:sp>
      <p:cxnSp>
        <p:nvCxnSpPr>
          <p:cNvPr id="72" name="Straight Arrow Connector 71">
            <a:extLst>
              <a:ext uri="{FF2B5EF4-FFF2-40B4-BE49-F238E27FC236}">
                <a16:creationId xmlns:a16="http://schemas.microsoft.com/office/drawing/2014/main" id="{E82E3511-F2AC-46F8-A034-122FD3B00CA7}"/>
              </a:ext>
            </a:extLst>
          </p:cNvPr>
          <p:cNvCxnSpPr/>
          <p:nvPr/>
        </p:nvCxnSpPr>
        <p:spPr>
          <a:xfrm flipV="1">
            <a:off x="8046032" y="1506070"/>
            <a:ext cx="793376" cy="13447"/>
          </a:xfrm>
          <a:prstGeom prst="straightConnector1">
            <a:avLst/>
          </a:prstGeom>
          <a:ln w="28575" cmpd="sng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609ABE28-57B7-479F-A743-9710245CAE1C}"/>
              </a:ext>
            </a:extLst>
          </p:cNvPr>
          <p:cNvCxnSpPr/>
          <p:nvPr/>
        </p:nvCxnSpPr>
        <p:spPr>
          <a:xfrm flipV="1">
            <a:off x="8678044" y="2514600"/>
            <a:ext cx="389964" cy="13447"/>
          </a:xfrm>
          <a:prstGeom prst="straightConnector1">
            <a:avLst/>
          </a:prstGeom>
          <a:ln w="2540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Straight Arrow Connector 73">
            <a:extLst>
              <a:ext uri="{FF2B5EF4-FFF2-40B4-BE49-F238E27FC236}">
                <a16:creationId xmlns:a16="http://schemas.microsoft.com/office/drawing/2014/main" id="{8B96BC62-36BB-43BA-ADEE-7AD247D97627}"/>
              </a:ext>
            </a:extLst>
          </p:cNvPr>
          <p:cNvCxnSpPr/>
          <p:nvPr/>
        </p:nvCxnSpPr>
        <p:spPr>
          <a:xfrm flipV="1">
            <a:off x="8516679" y="3939988"/>
            <a:ext cx="658906" cy="13447"/>
          </a:xfrm>
          <a:prstGeom prst="straightConnector1">
            <a:avLst/>
          </a:prstGeom>
          <a:ln w="25400">
            <a:solidFill>
              <a:schemeClr val="tx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6" name="TextBox 75">
            <a:extLst>
              <a:ext uri="{FF2B5EF4-FFF2-40B4-BE49-F238E27FC236}">
                <a16:creationId xmlns:a16="http://schemas.microsoft.com/office/drawing/2014/main" id="{7481BC9B-0521-4B8C-B358-1795855AB4AA}"/>
              </a:ext>
            </a:extLst>
          </p:cNvPr>
          <p:cNvSpPr txBox="1"/>
          <p:nvPr/>
        </p:nvSpPr>
        <p:spPr>
          <a:xfrm>
            <a:off x="7836762" y="1102659"/>
            <a:ext cx="1096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Broadband Connectivity</a:t>
            </a:r>
          </a:p>
        </p:txBody>
      </p:sp>
      <p:sp>
        <p:nvSpPr>
          <p:cNvPr id="77" name="TextBox 76">
            <a:extLst>
              <a:ext uri="{FF2B5EF4-FFF2-40B4-BE49-F238E27FC236}">
                <a16:creationId xmlns:a16="http://schemas.microsoft.com/office/drawing/2014/main" id="{5512AC34-FE7A-4AF9-983C-A6082A5510A4}"/>
              </a:ext>
            </a:extLst>
          </p:cNvPr>
          <p:cNvSpPr txBox="1"/>
          <p:nvPr/>
        </p:nvSpPr>
        <p:spPr>
          <a:xfrm>
            <a:off x="8557020" y="2111188"/>
            <a:ext cx="63201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Broadband Connectivity</a:t>
            </a:r>
          </a:p>
          <a:p>
            <a:endParaRPr lang="en-US" dirty="0"/>
          </a:p>
        </p:txBody>
      </p:sp>
      <p:sp>
        <p:nvSpPr>
          <p:cNvPr id="78" name="TextBox 77">
            <a:extLst>
              <a:ext uri="{FF2B5EF4-FFF2-40B4-BE49-F238E27FC236}">
                <a16:creationId xmlns:a16="http://schemas.microsoft.com/office/drawing/2014/main" id="{C6798184-1A46-4A64-8031-D1A86D5A08CF}"/>
              </a:ext>
            </a:extLst>
          </p:cNvPr>
          <p:cNvSpPr txBox="1"/>
          <p:nvPr/>
        </p:nvSpPr>
        <p:spPr>
          <a:xfrm>
            <a:off x="8501830" y="3509682"/>
            <a:ext cx="75443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Broadband Connectivity</a:t>
            </a:r>
          </a:p>
          <a:p>
            <a:endParaRPr lang="en-US" dirty="0"/>
          </a:p>
        </p:txBody>
      </p:sp>
      <p:sp>
        <p:nvSpPr>
          <p:cNvPr id="79" name="Curved Right Arrow 71">
            <a:extLst>
              <a:ext uri="{FF2B5EF4-FFF2-40B4-BE49-F238E27FC236}">
                <a16:creationId xmlns:a16="http://schemas.microsoft.com/office/drawing/2014/main" id="{44BF27AA-128E-49BD-AFF8-FE54B6C16C27}"/>
              </a:ext>
            </a:extLst>
          </p:cNvPr>
          <p:cNvSpPr/>
          <p:nvPr/>
        </p:nvSpPr>
        <p:spPr>
          <a:xfrm>
            <a:off x="6324808" y="5257799"/>
            <a:ext cx="242047" cy="1062317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0" name="TextBox 79">
            <a:extLst>
              <a:ext uri="{FF2B5EF4-FFF2-40B4-BE49-F238E27FC236}">
                <a16:creationId xmlns:a16="http://schemas.microsoft.com/office/drawing/2014/main" id="{16F82049-EFF6-48DF-BBFC-1E1F9B5B4489}"/>
              </a:ext>
            </a:extLst>
          </p:cNvPr>
          <p:cNvSpPr txBox="1"/>
          <p:nvPr/>
        </p:nvSpPr>
        <p:spPr>
          <a:xfrm>
            <a:off x="6418938" y="5472953"/>
            <a:ext cx="1748117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/>
              <a:t>Cloud connectivity</a:t>
            </a:r>
          </a:p>
        </p:txBody>
      </p:sp>
    </p:spTree>
    <p:extLst>
      <p:ext uri="{BB962C8B-B14F-4D97-AF65-F5344CB8AC3E}">
        <p14:creationId xmlns:p14="http://schemas.microsoft.com/office/powerpoint/2010/main" val="38839516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4BA121F-A850-49C5-A17E-3EAE4A0057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666307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Technology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B7FA43A-BE33-4954-9C6E-6899C4ED8F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04037" y="2349795"/>
            <a:ext cx="5146158" cy="3868889"/>
          </a:xfrm>
        </p:spPr>
        <p:txBody>
          <a:bodyPr>
            <a:normAutofit/>
          </a:bodyPr>
          <a:lstStyle/>
          <a:p>
            <a:pPr marL="342900" indent="-342900">
              <a:buAutoNum type="arabicPeriod"/>
            </a:pPr>
            <a:r>
              <a:rPr lang="en-US" sz="1800" b="1" dirty="0"/>
              <a:t>Cloud based connectivity system</a:t>
            </a:r>
          </a:p>
          <a:p>
            <a:pPr marL="342900" indent="-342900">
              <a:buAutoNum type="arabicPeriod"/>
            </a:pPr>
            <a:r>
              <a:rPr lang="en-US" sz="1800" b="1" dirty="0"/>
              <a:t>Online video conferencing with </a:t>
            </a:r>
            <a:r>
              <a:rPr lang="en-US" sz="1800" b="1" dirty="0" err="1"/>
              <a:t>kvks</a:t>
            </a:r>
            <a:endParaRPr lang="en-US" sz="1800" b="1" dirty="0"/>
          </a:p>
          <a:p>
            <a:pPr marL="342900" indent="-342900">
              <a:buAutoNum type="arabicPeriod"/>
            </a:pPr>
            <a:r>
              <a:rPr lang="en-US" sz="1800" b="1" dirty="0"/>
              <a:t>Limited e-marketing to start with</a:t>
            </a:r>
          </a:p>
          <a:p>
            <a:pPr marL="342900" indent="-342900">
              <a:buAutoNum type="arabicPeriod"/>
            </a:pPr>
            <a:r>
              <a:rPr lang="en-US" sz="1800" b="1" dirty="0"/>
              <a:t>Agriculture Knowledge-Base </a:t>
            </a:r>
          </a:p>
          <a:p>
            <a:pPr marL="342900" indent="-342900">
              <a:buAutoNum type="arabicPeriod"/>
            </a:pPr>
            <a:r>
              <a:rPr lang="en-US" sz="1800" b="1" dirty="0"/>
              <a:t>Learning Management System (LMS), MOOCs</a:t>
            </a:r>
          </a:p>
          <a:p>
            <a:pPr marL="342900" indent="-342900">
              <a:buAutoNum type="arabicPeriod"/>
            </a:pPr>
            <a:r>
              <a:rPr lang="en-US" sz="1800" b="1" dirty="0"/>
              <a:t>Google play app for receiving message on mobile</a:t>
            </a:r>
          </a:p>
          <a:p>
            <a:pPr marL="342900" indent="-342900">
              <a:buAutoNum type="arabicPeriod"/>
            </a:pPr>
            <a:r>
              <a:rPr lang="en-US" sz="1800" b="1" dirty="0"/>
              <a:t>Instant connectivity with all KVKs, farmers of Bihar having mobile phone</a:t>
            </a:r>
          </a:p>
          <a:p>
            <a:endParaRPr lang="en-IN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7C22DEC-796A-4DFE-950E-64E3BA55F171}"/>
              </a:ext>
            </a:extLst>
          </p:cNvPr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754794" y="746125"/>
            <a:ext cx="2992474" cy="547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1519849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E9684A-D4D7-4D5C-A553-E97C40EDE9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787980"/>
          </a:xfrm>
        </p:spPr>
        <p:txBody>
          <a:bodyPr/>
          <a:lstStyle/>
          <a:p>
            <a:r>
              <a:rPr lang="en-US" b="1" dirty="0">
                <a:solidFill>
                  <a:srgbClr val="C00000"/>
                </a:solidFill>
              </a:rPr>
              <a:t>Future</a:t>
            </a:r>
            <a:endParaRPr lang="en-IN" b="1" dirty="0">
              <a:solidFill>
                <a:srgbClr val="C00000"/>
              </a:solidFill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DB227356-107A-4E18-B9D5-D27BF8DC8A72}"/>
              </a:ext>
            </a:extLst>
          </p:cNvPr>
          <p:cNvPicPr>
            <a:picLocks noGrp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807535"/>
            <a:ext cx="5236535" cy="4286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CB56C63-4286-4636-A42B-21DB211CE140}"/>
              </a:ext>
            </a:extLst>
          </p:cNvPr>
          <p:cNvPicPr>
            <a:picLocks noGrp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956392"/>
            <a:ext cx="5334000" cy="4188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6124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>
                <a:solidFill>
                  <a:srgbClr val="FF0000"/>
                </a:solidFill>
                <a:latin typeface="Aharoni" pitchFamily="2" charset="-79"/>
                <a:cs typeface="Aharoni" pitchFamily="2" charset="-79"/>
              </a:rPr>
              <a:t>Thank You!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822420"/>
            <a:ext cx="10820400" cy="4024125"/>
          </a:xfrm>
        </p:spPr>
        <p:txBody>
          <a:bodyPr>
            <a:normAutofit fontScale="77500" lnSpcReduction="20000"/>
          </a:bodyPr>
          <a:lstStyle/>
          <a:p>
            <a:pPr defTabSz="169863">
              <a:spcBef>
                <a:spcPct val="50000"/>
              </a:spcBef>
              <a:buNone/>
            </a:pPr>
            <a:r>
              <a:rPr lang="en-US" sz="3600" dirty="0"/>
              <a:t>For further details</a:t>
            </a:r>
          </a:p>
          <a:p>
            <a:pPr defTabSz="169863">
              <a:spcBef>
                <a:spcPct val="50000"/>
              </a:spcBef>
              <a:buNone/>
            </a:pPr>
            <a:r>
              <a:rPr lang="en-US" sz="3600" dirty="0"/>
              <a:t>Please contact: email: </a:t>
            </a:r>
            <a:r>
              <a:rPr lang="en-US" sz="3600" dirty="0">
                <a:hlinkClick r:id="rId2"/>
              </a:rPr>
              <a:t>wdfindia@yahoo.co.in</a:t>
            </a:r>
            <a:endParaRPr lang="en-US" sz="3600" dirty="0"/>
          </a:p>
          <a:p>
            <a:pPr defTabSz="169863">
              <a:spcBef>
                <a:spcPct val="50000"/>
              </a:spcBef>
              <a:buNone/>
            </a:pPr>
            <a:r>
              <a:rPr lang="en-US" sz="3600" dirty="0">
                <a:hlinkClick r:id="rId3"/>
              </a:rPr>
              <a:t>drhosrivastava@gmail.com</a:t>
            </a:r>
            <a:r>
              <a:rPr lang="en-US" sz="3600" dirty="0"/>
              <a:t>  </a:t>
            </a:r>
          </a:p>
          <a:p>
            <a:pPr defTabSz="169863">
              <a:spcBef>
                <a:spcPct val="50000"/>
              </a:spcBef>
              <a:buNone/>
            </a:pPr>
            <a:r>
              <a:rPr lang="en-US" sz="3600" dirty="0"/>
              <a:t>Phone No: 011-45701632, + 91 9810523668</a:t>
            </a:r>
          </a:p>
          <a:p>
            <a:pPr defTabSz="169863">
              <a:spcBef>
                <a:spcPct val="50000"/>
              </a:spcBef>
              <a:buNone/>
            </a:pPr>
            <a:r>
              <a:rPr lang="en-US" sz="3600" dirty="0">
                <a:hlinkClick r:id="rId4"/>
              </a:rPr>
              <a:t>http://www.worlddevelopmentfoundation.in/</a:t>
            </a:r>
            <a:endParaRPr lang="en-US" sz="3600" dirty="0"/>
          </a:p>
          <a:p>
            <a:pPr defTabSz="169863">
              <a:spcBef>
                <a:spcPct val="50000"/>
              </a:spcBef>
              <a:buNone/>
            </a:pPr>
            <a:r>
              <a:rPr lang="en-US" sz="3600" b="1" dirty="0">
                <a:hlinkClick r:id="rId5"/>
              </a:rPr>
              <a:t>http://wdfuniversity.org</a:t>
            </a:r>
            <a:r>
              <a:rPr lang="en-US" sz="3600" b="1" dirty="0"/>
              <a:t> </a:t>
            </a:r>
          </a:p>
          <a:p>
            <a:pPr defTabSz="169863">
              <a:spcBef>
                <a:spcPct val="50000"/>
              </a:spcBef>
              <a:buNone/>
            </a:pPr>
            <a:r>
              <a:rPr lang="en-US" sz="3600" dirty="0">
                <a:hlinkClick r:id="rId6"/>
              </a:rPr>
              <a:t>http://wdfindia.org</a:t>
            </a:r>
            <a:r>
              <a:rPr lang="en-US" sz="3600" dirty="0"/>
              <a:t> </a:t>
            </a:r>
          </a:p>
          <a:p>
            <a:pPr defTabSz="169863">
              <a:spcBef>
                <a:spcPct val="50000"/>
              </a:spcBef>
              <a:buNone/>
            </a:pPr>
            <a:r>
              <a:rPr lang="en-US" sz="3600" dirty="0">
                <a:hlinkClick r:id="rId7"/>
              </a:rPr>
              <a:t>http://www.youtube.com/user/wdfindia/videos</a:t>
            </a:r>
            <a:endParaRPr lang="en-US" sz="36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A38A195E-584A-485A-BECD-66468900B9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0177A7-740C-43C7-8F2D-BD7067F12C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406393" cy="6858000"/>
          </a:xfrm>
          <a:prstGeom prst="rect">
            <a:avLst/>
          </a:prstGeom>
          <a:solidFill>
            <a:schemeClr val="bg1">
              <a:lumMod val="95000"/>
              <a:lumOff val="5000"/>
            </a:schemeClr>
          </a:solidFill>
          <a:ln>
            <a:noFill/>
          </a:ln>
          <a:effectLst>
            <a:outerShdw blurRad="635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/>
              <a:ea typeface="+mn-ea"/>
              <a:cs typeface="+mn-cs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F525AAA-82CE-4027-A26C-B0EFFD856F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534"/>
          <a:stretch/>
        </p:blipFill>
        <p:spPr>
          <a:xfrm rot="5400000" flipH="1" flipV="1">
            <a:off x="-1265719" y="2187575"/>
            <a:ext cx="6857999" cy="2482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541FAF-730D-47FE-9638-C05616C313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26561" y="4104167"/>
            <a:ext cx="7396700" cy="2205959"/>
          </a:xfrm>
        </p:spPr>
        <p:txBody>
          <a:bodyPr>
            <a:normAutofit fontScale="92500" lnSpcReduction="20000"/>
          </a:bodyPr>
          <a:lstStyle/>
          <a:p>
            <a:pPr algn="ctr">
              <a:lnSpc>
                <a:spcPct val="100000"/>
              </a:lnSpc>
              <a:buNone/>
            </a:pPr>
            <a:r>
              <a:rPr lang="en-US" sz="2800" b="1" dirty="0"/>
              <a:t>     Prof. H. O. Srivastava</a:t>
            </a:r>
          </a:p>
          <a:p>
            <a:pPr algn="ctr">
              <a:lnSpc>
                <a:spcPct val="100000"/>
              </a:lnSpc>
              <a:buNone/>
            </a:pPr>
            <a:r>
              <a:rPr lang="en-IN" sz="2800" b="1" dirty="0"/>
              <a:t>M.Sc., M.Phil. Ph.D. (Info. Systems), Ph.D.(Chemistry), D. Lit.</a:t>
            </a:r>
          </a:p>
          <a:p>
            <a:pPr algn="ctr">
              <a:lnSpc>
                <a:spcPct val="100000"/>
              </a:lnSpc>
              <a:buNone/>
            </a:pPr>
            <a:r>
              <a:rPr lang="en-US" sz="2800" b="1" dirty="0"/>
              <a:t> WDF University for SDG2030 </a:t>
            </a:r>
          </a:p>
          <a:p>
            <a:pPr algn="ctr">
              <a:lnSpc>
                <a:spcPct val="100000"/>
              </a:lnSpc>
              <a:buNone/>
            </a:pPr>
            <a:r>
              <a:rPr lang="en-US" sz="2800" b="1" dirty="0"/>
              <a:t>&amp; Former Addl. Director General AIR &amp; DD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5042" y="982979"/>
            <a:ext cx="3327082" cy="2758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4191000" y="5013960"/>
            <a:ext cx="1493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449039D-024C-458D-BE0B-77E0053AE3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24600" y="44037"/>
            <a:ext cx="3026319" cy="1877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2331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274320"/>
            <a:ext cx="8610600" cy="1661159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C00000"/>
                </a:solidFill>
              </a:rPr>
              <a:t>Scenario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89767A0-11C3-4986-AB3F-E3EBFEAC9922}"/>
              </a:ext>
            </a:extLst>
          </p:cNvPr>
          <p:cNvSpPr txBox="1"/>
          <p:nvPr/>
        </p:nvSpPr>
        <p:spPr>
          <a:xfrm>
            <a:off x="765544" y="1648046"/>
            <a:ext cx="1129187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SDG2030 (2015)</a:t>
            </a:r>
          </a:p>
          <a:p>
            <a:r>
              <a:rPr lang="en-US" b="1" dirty="0"/>
              <a:t>17 global goals designed to be a “blueprint to achieve a better and more sustainable future for all”</a:t>
            </a:r>
            <a:endParaRPr lang="en-IN" b="1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EB78C89E-3EC7-40B4-BAAF-93225F4D76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25130"/>
            <a:ext cx="12192000" cy="4192689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17F24-1EDB-45D5-B34F-7B62ECD017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FF0000"/>
                </a:solidFill>
              </a:rPr>
              <a:t>Scenario-2</a:t>
            </a:r>
            <a:endParaRPr lang="en-IN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C72C7493-261A-4D0E-A03D-A982C2D77FE0}"/>
              </a:ext>
            </a:extLst>
          </p:cNvPr>
          <p:cNvSpPr/>
          <p:nvPr/>
        </p:nvSpPr>
        <p:spPr>
          <a:xfrm>
            <a:off x="921488" y="1936253"/>
            <a:ext cx="10668000" cy="33448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/>
              <a:t>In 2017, Prime Minister of India, set up a Goal of doubling the income of farmers by 2022.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400" b="1" dirty="0"/>
              <a:t>Global hunger rate is increasing in last 4 years.</a:t>
            </a:r>
            <a:endParaRPr lang="en-US" sz="2400" b="1" dirty="0"/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IN" sz="2400" b="1" dirty="0"/>
              <a:t>8.8 million children below 5 years died of malnutrition in 2018 in India (Highest on Globe).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q"/>
            </a:pPr>
            <a:r>
              <a:rPr lang="en-US" sz="2400" b="1" dirty="0"/>
              <a:t>Our agriculture growth is not enough to attain the 2022 goal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D44420-75E8-4436-B63D-839250828E8C}"/>
              </a:ext>
            </a:extLst>
          </p:cNvPr>
          <p:cNvSpPr/>
          <p:nvPr/>
        </p:nvSpPr>
        <p:spPr>
          <a:xfrm>
            <a:off x="2643963" y="5583220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None/>
            </a:pPr>
            <a:r>
              <a:rPr lang="en-US" b="1" dirty="0">
                <a:solidFill>
                  <a:srgbClr val="C00000"/>
                </a:solidFill>
              </a:rPr>
              <a:t>Almost all the problems arise due to about 50% of the world population </a:t>
            </a:r>
            <a:r>
              <a:rPr lang="en-US" b="1" dirty="0" err="1">
                <a:solidFill>
                  <a:srgbClr val="C00000"/>
                </a:solidFill>
              </a:rPr>
              <a:t>useing</a:t>
            </a:r>
            <a:r>
              <a:rPr lang="en-US" b="1" dirty="0">
                <a:solidFill>
                  <a:srgbClr val="C00000"/>
                </a:solidFill>
              </a:rPr>
              <a:t> primitive style of farming</a:t>
            </a:r>
            <a:r>
              <a:rPr lang="en-US" dirty="0">
                <a:solidFill>
                  <a:srgbClr val="C0000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130182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68011" y="616390"/>
            <a:ext cx="8610600" cy="1293028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Solutions-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sz="2200" b="1" dirty="0">
                <a:solidFill>
                  <a:srgbClr val="FF0000"/>
                </a:solidFill>
              </a:rPr>
              <a:t>New tools &amp; technology: ICT, mass media, cloud, AI in Agriculture &amp; education</a:t>
            </a:r>
            <a:endParaRPr lang="en-US" sz="2200" dirty="0">
              <a:solidFill>
                <a:srgbClr val="FF0000"/>
              </a:solidFill>
            </a:endParaRPr>
          </a:p>
        </p:txBody>
      </p:sp>
      <p:pic>
        <p:nvPicPr>
          <p:cNvPr id="3" name="Picture 2" descr="C:\Users\WDF\Desktop\New folder\vc7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2618" y="1995055"/>
            <a:ext cx="2452255" cy="1510145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8764" y="4648200"/>
            <a:ext cx="2479964" cy="18772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extBox 4"/>
          <p:cNvSpPr txBox="1"/>
          <p:nvPr/>
        </p:nvSpPr>
        <p:spPr>
          <a:xfrm>
            <a:off x="472440" y="3886200"/>
            <a:ext cx="2301240" cy="365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  AKDS Bihar</a:t>
            </a:r>
          </a:p>
        </p:txBody>
      </p:sp>
      <p:sp>
        <p:nvSpPr>
          <p:cNvPr id="6" name="Up Arrow 5"/>
          <p:cNvSpPr/>
          <p:nvPr/>
        </p:nvSpPr>
        <p:spPr>
          <a:xfrm>
            <a:off x="1593273" y="3519055"/>
            <a:ext cx="207818" cy="36021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Down Arrow 6"/>
          <p:cNvSpPr/>
          <p:nvPr/>
        </p:nvSpPr>
        <p:spPr>
          <a:xfrm>
            <a:off x="1598612" y="4267200"/>
            <a:ext cx="230187" cy="3810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7CA403A-532F-4D25-B194-D6D108C964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133" y="1981200"/>
            <a:ext cx="2804867" cy="164591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1F8BFF07-C809-444E-959A-8DD6FA73E41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69673" y="1987384"/>
            <a:ext cx="2954481" cy="163333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FFB6589-05AA-45A4-8A99-6BE976ADCC0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560" y="1953929"/>
            <a:ext cx="2393314" cy="1670538"/>
          </a:xfrm>
          <a:prstGeom prst="rect">
            <a:avLst/>
          </a:prstGeom>
        </p:spPr>
      </p:pic>
      <p:pic>
        <p:nvPicPr>
          <p:cNvPr id="11" name="Picture 2" descr="histrans.jpg"/>
          <p:cNvPicPr>
            <a:picLocks noChangeAspect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255820" y="4648200"/>
            <a:ext cx="2824940" cy="18911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4E4F0C6-E65E-4C30-850E-F450FB3D2C7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3661" y="4638504"/>
            <a:ext cx="2903701" cy="1838495"/>
          </a:xfrm>
          <a:prstGeom prst="rect">
            <a:avLst/>
          </a:prstGeom>
        </p:spPr>
      </p:pic>
      <p:pic>
        <p:nvPicPr>
          <p:cNvPr id="13" name="Picture 3" descr="hydst2.jpg"/>
          <p:cNvPicPr>
            <a:picLocks noChangeAspect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9509760" y="4648200"/>
            <a:ext cx="2407602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extBox 13"/>
          <p:cNvSpPr txBox="1"/>
          <p:nvPr/>
        </p:nvSpPr>
        <p:spPr>
          <a:xfrm>
            <a:off x="2926080" y="3749039"/>
            <a:ext cx="3429000" cy="100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600"/>
              </a:spcBef>
              <a:defRPr/>
            </a:pPr>
            <a:r>
              <a:rPr lang="en-US" dirty="0"/>
              <a:t>IGKV, Raipur</a:t>
            </a:r>
          </a:p>
          <a:p>
            <a:pPr algn="ctr">
              <a:spcBef>
                <a:spcPts val="600"/>
              </a:spcBef>
              <a:defRPr/>
            </a:pPr>
            <a:r>
              <a:rPr lang="en-US" dirty="0"/>
              <a:t>(Multi Purpose Studio) built</a:t>
            </a:r>
          </a:p>
          <a:p>
            <a:endParaRPr lang="en-US" dirty="0"/>
          </a:p>
        </p:txBody>
      </p:sp>
      <p:sp>
        <p:nvSpPr>
          <p:cNvPr id="15" name="Up Arrow 14"/>
          <p:cNvSpPr/>
          <p:nvPr/>
        </p:nvSpPr>
        <p:spPr>
          <a:xfrm>
            <a:off x="4418012" y="3581400"/>
            <a:ext cx="138545" cy="16625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6" name="Down Arrow 15"/>
          <p:cNvSpPr/>
          <p:nvPr/>
        </p:nvSpPr>
        <p:spPr>
          <a:xfrm>
            <a:off x="4341812" y="4419600"/>
            <a:ext cx="240864" cy="1246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6507480" y="3764280"/>
            <a:ext cx="30784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2"/>
                </a:solidFill>
              </a:rPr>
              <a:t>Narendra  Deva Radio</a:t>
            </a:r>
          </a:p>
          <a:p>
            <a:r>
              <a:rPr lang="en-US" dirty="0">
                <a:solidFill>
                  <a:schemeClr val="tx2"/>
                </a:solidFill>
              </a:rPr>
              <a:t>            Station</a:t>
            </a:r>
            <a:endParaRPr lang="en-US" dirty="0"/>
          </a:p>
          <a:p>
            <a:endParaRPr lang="en-US" dirty="0"/>
          </a:p>
        </p:txBody>
      </p:sp>
      <p:sp>
        <p:nvSpPr>
          <p:cNvPr id="18" name="Up Arrow 17"/>
          <p:cNvSpPr/>
          <p:nvPr/>
        </p:nvSpPr>
        <p:spPr>
          <a:xfrm>
            <a:off x="7557452" y="3657600"/>
            <a:ext cx="138545" cy="16625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9" name="Down Arrow 18"/>
          <p:cNvSpPr/>
          <p:nvPr/>
        </p:nvSpPr>
        <p:spPr>
          <a:xfrm>
            <a:off x="7526972" y="4434840"/>
            <a:ext cx="240864" cy="1246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8991600" y="3825241"/>
            <a:ext cx="3200400" cy="8679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dirty="0">
                <a:ea typeface="宋体" charset="-122"/>
              </a:rPr>
              <a:t>H.E. Governor,</a:t>
            </a:r>
          </a:p>
          <a:p>
            <a:pPr algn="ctr">
              <a:lnSpc>
                <a:spcPct val="80000"/>
              </a:lnSpc>
              <a:spcBef>
                <a:spcPct val="20000"/>
              </a:spcBef>
              <a:defRPr/>
            </a:pPr>
            <a:r>
              <a:rPr lang="en-US" dirty="0">
                <a:ea typeface="宋体" charset="-122"/>
              </a:rPr>
              <a:t>Jharkhand: Ranchi </a:t>
            </a:r>
            <a:r>
              <a:rPr lang="en-US" dirty="0" err="1">
                <a:ea typeface="宋体" charset="-122"/>
              </a:rPr>
              <a:t>Univ</a:t>
            </a:r>
            <a:endParaRPr lang="en-US" dirty="0"/>
          </a:p>
          <a:p>
            <a:endParaRPr lang="en-US" dirty="0"/>
          </a:p>
        </p:txBody>
      </p:sp>
      <p:sp>
        <p:nvSpPr>
          <p:cNvPr id="22" name="Up Arrow 21"/>
          <p:cNvSpPr/>
          <p:nvPr/>
        </p:nvSpPr>
        <p:spPr>
          <a:xfrm>
            <a:off x="10392092" y="3627120"/>
            <a:ext cx="138545" cy="166254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Down Arrow 22"/>
          <p:cNvSpPr/>
          <p:nvPr/>
        </p:nvSpPr>
        <p:spPr>
          <a:xfrm>
            <a:off x="10376852" y="4358640"/>
            <a:ext cx="240864" cy="12469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National /International Projects Implemented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2" descr="Studio at Ajme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2565" y="2105892"/>
            <a:ext cx="2888672" cy="14685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32212" y="2105891"/>
            <a:ext cx="3352800" cy="1454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705294" y="2039217"/>
            <a:ext cx="3544597" cy="14936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" name="Picture 5" descr="gangtok3.jpg"/>
          <p:cNvPicPr>
            <a:picLocks noChangeAspect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5600" y="4320308"/>
            <a:ext cx="2902529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62F6C50-F106-4493-AF75-EA6B90F399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59199" y="4343400"/>
            <a:ext cx="3454401" cy="2244398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716983" y="4378036"/>
            <a:ext cx="3560618" cy="2098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Up Arrow 8"/>
          <p:cNvSpPr/>
          <p:nvPr/>
        </p:nvSpPr>
        <p:spPr>
          <a:xfrm>
            <a:off x="1593273" y="3629891"/>
            <a:ext cx="233939" cy="18010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1605743" y="4084320"/>
            <a:ext cx="206229" cy="2632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701040" y="3718560"/>
            <a:ext cx="2514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Commercial FM</a:t>
            </a:r>
          </a:p>
        </p:txBody>
      </p:sp>
      <p:sp>
        <p:nvSpPr>
          <p:cNvPr id="12" name="Up Arrow 11"/>
          <p:cNvSpPr/>
          <p:nvPr/>
        </p:nvSpPr>
        <p:spPr>
          <a:xfrm>
            <a:off x="5159433" y="3599411"/>
            <a:ext cx="233939" cy="18010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Down Arrow 12"/>
          <p:cNvSpPr/>
          <p:nvPr/>
        </p:nvSpPr>
        <p:spPr>
          <a:xfrm>
            <a:off x="5202383" y="4099560"/>
            <a:ext cx="206229" cy="2632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4069080" y="3733800"/>
            <a:ext cx="3063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ea typeface="宋体" charset="-122"/>
              </a:rPr>
              <a:t>Recording in field at TNAU</a:t>
            </a:r>
            <a:endParaRPr lang="en-US" dirty="0"/>
          </a:p>
        </p:txBody>
      </p:sp>
      <p:sp>
        <p:nvSpPr>
          <p:cNvPr id="15" name="Up Arrow 14"/>
          <p:cNvSpPr/>
          <p:nvPr/>
        </p:nvSpPr>
        <p:spPr>
          <a:xfrm>
            <a:off x="9152313" y="3568931"/>
            <a:ext cx="233939" cy="180109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Down Arrow 15"/>
          <p:cNvSpPr/>
          <p:nvPr/>
        </p:nvSpPr>
        <p:spPr>
          <a:xfrm>
            <a:off x="9195263" y="4084320"/>
            <a:ext cx="206229" cy="26323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7985760" y="3749040"/>
            <a:ext cx="29870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CRS at </a:t>
            </a:r>
            <a:r>
              <a:rPr lang="en-US" b="1" i="1" dirty="0"/>
              <a:t>Ethiopia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472441"/>
            <a:ext cx="8610600" cy="1371600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rgbClr val="FF0000"/>
                </a:solidFill>
              </a:rPr>
              <a:t>Training /courses conducted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1772" y="1722120"/>
            <a:ext cx="295814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wdfindia_trg.wmv">
            <a:hlinkClick r:id="" action="ppaction://media"/>
          </p:cNvPr>
          <p:cNvPicPr>
            <a:picLocks noRot="1" noChangeAspect="1"/>
          </p:cNvPicPr>
          <p:nvPr>
            <a:videoFile r:link="rId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72732" y="3886200"/>
            <a:ext cx="2888673" cy="2402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6" descr="RJ's at SFM commercial station, Rajkot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61652" y="1722120"/>
            <a:ext cx="2914650" cy="218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4" descr="DSC0085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137852" y="3916680"/>
            <a:ext cx="2851468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 descr="DSC00851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957252" y="1722120"/>
            <a:ext cx="2881948" cy="213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 descr="DSC0038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926772" y="3886200"/>
            <a:ext cx="2895600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4" descr="DSC00493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8852853" y="1706880"/>
            <a:ext cx="2546668" cy="214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6" descr="DSC00498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8837612" y="3855720"/>
            <a:ext cx="2549236" cy="24106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457201"/>
            <a:ext cx="8610600" cy="939799"/>
          </a:xfrm>
        </p:spPr>
        <p:txBody>
          <a:bodyPr/>
          <a:lstStyle/>
          <a:p>
            <a:r>
              <a:rPr lang="en-US" b="1" dirty="0"/>
              <a:t>Collaborators &amp; Clients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70000"/>
            <a:ext cx="10820400" cy="5588000"/>
          </a:xfrm>
        </p:spPr>
        <p:txBody>
          <a:bodyPr>
            <a:normAutofit/>
          </a:bodyPr>
          <a:lstStyle/>
          <a:p>
            <a:r>
              <a:rPr lang="en-US" b="1" dirty="0"/>
              <a:t>Media Lab Asia, Min of IT</a:t>
            </a:r>
          </a:p>
          <a:p>
            <a:r>
              <a:rPr lang="en-US" b="1" dirty="0"/>
              <a:t>Narendra Deva University A&amp;T, Faizabad </a:t>
            </a:r>
          </a:p>
          <a:p>
            <a:r>
              <a:rPr lang="en-US" b="1" dirty="0"/>
              <a:t>Birsa Agriculture Univ., Ranchi</a:t>
            </a:r>
          </a:p>
          <a:p>
            <a:r>
              <a:rPr lang="en-US" b="1" dirty="0"/>
              <a:t>Indira Gandhi Krishi Vishwavidyala, Raipur</a:t>
            </a:r>
          </a:p>
          <a:p>
            <a:r>
              <a:rPr lang="en-US" b="1" dirty="0"/>
              <a:t>Tamil Nadu Agriculture University</a:t>
            </a:r>
          </a:p>
          <a:p>
            <a:r>
              <a:rPr lang="en-US" b="1" dirty="0"/>
              <a:t>Allahabad Agriculture University</a:t>
            </a:r>
          </a:p>
          <a:p>
            <a:r>
              <a:rPr lang="en-US" b="1" dirty="0"/>
              <a:t>Hissar Agriculture University, Haryana</a:t>
            </a:r>
          </a:p>
          <a:p>
            <a:r>
              <a:rPr lang="en-US" b="1" dirty="0" err="1"/>
              <a:t>Shobhit</a:t>
            </a:r>
            <a:r>
              <a:rPr lang="en-US" b="1" dirty="0"/>
              <a:t> Deemed University, </a:t>
            </a:r>
          </a:p>
          <a:p>
            <a:r>
              <a:rPr lang="en-US" b="1" dirty="0">
                <a:solidFill>
                  <a:srgbClr val="FF0000"/>
                </a:solidFill>
              </a:rPr>
              <a:t>MGAHV Wardha – EMPC, e-learning, Shakshat -NMEICT</a:t>
            </a:r>
          </a:p>
          <a:p>
            <a:r>
              <a:rPr lang="en-US" b="1" dirty="0"/>
              <a:t>Kal Radio, Kochi Sun FM Ahmedabad, Rajkot, Siliguri, Gangtok -, Khatpad, Nepal Commercial</a:t>
            </a:r>
          </a:p>
          <a:p>
            <a:r>
              <a:rPr lang="en-US" b="1" dirty="0"/>
              <a:t>TERI, Ghazipur- Hon. Director and Member Governing council</a:t>
            </a:r>
          </a:p>
          <a:p>
            <a:r>
              <a:rPr lang="en-US" b="1" dirty="0">
                <a:solidFill>
                  <a:srgbClr val="FF0000"/>
                </a:solidFill>
              </a:rPr>
              <a:t>RAU, BAU Bihar &amp;All KVKs in BIHAR, all KVKs in UP </a:t>
            </a:r>
            <a:r>
              <a:rPr lang="en-US" b="1" dirty="0"/>
              <a:t>&amp; Others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3B4FD1-7E40-4B79-AE5F-C70E407CBE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70028" y="307173"/>
            <a:ext cx="8610600" cy="426474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C00000"/>
                </a:solidFill>
              </a:rPr>
              <a:t>Solution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CB6985FC-E191-4E92-90FD-3CA22B4825F6}"/>
              </a:ext>
            </a:extLst>
          </p:cNvPr>
          <p:cNvSpPr/>
          <p:nvPr/>
        </p:nvSpPr>
        <p:spPr>
          <a:xfrm>
            <a:off x="836423" y="1034650"/>
            <a:ext cx="3380158" cy="415977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0663D00-907F-47F9-A71C-E0BE5E64A90D}"/>
              </a:ext>
            </a:extLst>
          </p:cNvPr>
          <p:cNvSpPr/>
          <p:nvPr/>
        </p:nvSpPr>
        <p:spPr>
          <a:xfrm>
            <a:off x="4546575" y="1034650"/>
            <a:ext cx="3098850" cy="415977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CC02059A-6452-4E7F-8F77-FD85503A33AE}"/>
              </a:ext>
            </a:extLst>
          </p:cNvPr>
          <p:cNvSpPr/>
          <p:nvPr/>
        </p:nvSpPr>
        <p:spPr>
          <a:xfrm>
            <a:off x="8519485" y="824443"/>
            <a:ext cx="2816773" cy="4369985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D8E60158-6EFC-4CC0-A86E-D5A7EA2406F4}"/>
              </a:ext>
            </a:extLst>
          </p:cNvPr>
          <p:cNvSpPr txBox="1"/>
          <p:nvPr/>
        </p:nvSpPr>
        <p:spPr>
          <a:xfrm>
            <a:off x="9956775" y="1358886"/>
            <a:ext cx="7530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KVK 1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CFE5B9D-6859-4414-9DC7-B9996DE5F15F}"/>
              </a:ext>
            </a:extLst>
          </p:cNvPr>
          <p:cNvSpPr txBox="1"/>
          <p:nvPr/>
        </p:nvSpPr>
        <p:spPr>
          <a:xfrm>
            <a:off x="10050906" y="2327075"/>
            <a:ext cx="7395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KVK2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DFAC1BB-AAB8-44C0-BA9E-EFF176CB4953}"/>
              </a:ext>
            </a:extLst>
          </p:cNvPr>
          <p:cNvSpPr txBox="1"/>
          <p:nvPr/>
        </p:nvSpPr>
        <p:spPr>
          <a:xfrm>
            <a:off x="10204201" y="3632478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KVK 16</a:t>
            </a:r>
          </a:p>
        </p:txBody>
      </p:sp>
      <p:pic>
        <p:nvPicPr>
          <p:cNvPr id="37" name="Picture 36">
            <a:extLst>
              <a:ext uri="{FF2B5EF4-FFF2-40B4-BE49-F238E27FC236}">
                <a16:creationId xmlns:a16="http://schemas.microsoft.com/office/drawing/2014/main" id="{642FE4C9-42A7-4A74-82EC-19155E11AD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8939" y="3616640"/>
            <a:ext cx="942671" cy="443754"/>
          </a:xfrm>
          <a:prstGeom prst="rect">
            <a:avLst/>
          </a:prstGeom>
        </p:spPr>
      </p:pic>
      <p:sp>
        <p:nvSpPr>
          <p:cNvPr id="38" name="TextBox 37">
            <a:extLst>
              <a:ext uri="{FF2B5EF4-FFF2-40B4-BE49-F238E27FC236}">
                <a16:creationId xmlns:a16="http://schemas.microsoft.com/office/drawing/2014/main" id="{A233404A-799C-4D3D-8AF7-68AD90E3283D}"/>
              </a:ext>
            </a:extLst>
          </p:cNvPr>
          <p:cNvSpPr txBox="1"/>
          <p:nvPr/>
        </p:nvSpPr>
        <p:spPr>
          <a:xfrm>
            <a:off x="2063350" y="1173757"/>
            <a:ext cx="258183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       </a:t>
            </a:r>
            <a:r>
              <a:rPr lang="en-US" b="1" dirty="0"/>
              <a:t>Digital Receiving</a:t>
            </a:r>
          </a:p>
          <a:p>
            <a:r>
              <a:rPr lang="en-US" b="1" dirty="0"/>
              <a:t>                 Devices</a:t>
            </a:r>
            <a:endParaRPr lang="en-IN" b="1" dirty="0"/>
          </a:p>
          <a:p>
            <a:endParaRPr lang="en-US" dirty="0"/>
          </a:p>
        </p:txBody>
      </p:sp>
      <p:pic>
        <p:nvPicPr>
          <p:cNvPr id="39" name="Picture 38">
            <a:extLst>
              <a:ext uri="{FF2B5EF4-FFF2-40B4-BE49-F238E27FC236}">
                <a16:creationId xmlns:a16="http://schemas.microsoft.com/office/drawing/2014/main" id="{D4438EA9-A52D-4515-B69C-D520C67FDE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70174" y="1778876"/>
            <a:ext cx="900953" cy="14657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" name="Picture 2">
            <a:extLst>
              <a:ext uri="{FF2B5EF4-FFF2-40B4-BE49-F238E27FC236}">
                <a16:creationId xmlns:a16="http://schemas.microsoft.com/office/drawing/2014/main" id="{59C2A220-5B78-4F1F-9353-A0C543B4F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172048" y="3489453"/>
            <a:ext cx="1612527" cy="12074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" name="Picture 3">
            <a:extLst>
              <a:ext uri="{FF2B5EF4-FFF2-40B4-BE49-F238E27FC236}">
                <a16:creationId xmlns:a16="http://schemas.microsoft.com/office/drawing/2014/main" id="{14D6D495-26C2-4286-B820-E7AA592F87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526589" y="2599147"/>
            <a:ext cx="1276350" cy="927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2" name="Picture 4">
            <a:extLst>
              <a:ext uri="{FF2B5EF4-FFF2-40B4-BE49-F238E27FC236}">
                <a16:creationId xmlns:a16="http://schemas.microsoft.com/office/drawing/2014/main" id="{692ACA45-37FB-418C-8B3F-DCF9117B89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1767516" y="4602757"/>
            <a:ext cx="2201116" cy="591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92B1DECF-27D2-4E4D-8D44-60D5B2169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34800" y="2236075"/>
            <a:ext cx="1093694" cy="578224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570F11F0-C1DB-466F-AF81-142C7B61F6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76857" y="3580781"/>
            <a:ext cx="942671" cy="618564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9679A229-3E57-4BB7-904F-F99611999A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40669" y="1263404"/>
            <a:ext cx="1004047" cy="528917"/>
          </a:xfrm>
          <a:prstGeom prst="rect">
            <a:avLst/>
          </a:prstGeom>
        </p:spPr>
      </p:pic>
      <p:pic>
        <p:nvPicPr>
          <p:cNvPr id="46" name="Picture 2" descr="Image result for RAU pusa">
            <a:extLst>
              <a:ext uri="{FF2B5EF4-FFF2-40B4-BE49-F238E27FC236}">
                <a16:creationId xmlns:a16="http://schemas.microsoft.com/office/drawing/2014/main" id="{DC6C4E57-7F91-4CA1-B8BD-431AD8456E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8269" y="2173324"/>
            <a:ext cx="1770529" cy="1488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7" name="Picture 5">
            <a:extLst>
              <a:ext uri="{FF2B5EF4-FFF2-40B4-BE49-F238E27FC236}">
                <a16:creationId xmlns:a16="http://schemas.microsoft.com/office/drawing/2014/main" id="{B199A4B2-275C-433C-B5F5-5DBBC438D1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213450" y="3302875"/>
            <a:ext cx="977713" cy="1196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8" name="TextBox 47">
            <a:extLst>
              <a:ext uri="{FF2B5EF4-FFF2-40B4-BE49-F238E27FC236}">
                <a16:creationId xmlns:a16="http://schemas.microsoft.com/office/drawing/2014/main" id="{7CE54C7E-F125-451B-B689-EA3E2B95FCEC}"/>
              </a:ext>
            </a:extLst>
          </p:cNvPr>
          <p:cNvSpPr txBox="1"/>
          <p:nvPr/>
        </p:nvSpPr>
        <p:spPr>
          <a:xfrm>
            <a:off x="4954768" y="3901269"/>
            <a:ext cx="14427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Servers in LMS LAB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01E2B4CD-1EEC-4F83-94D0-489D67CD3886}"/>
              </a:ext>
            </a:extLst>
          </p:cNvPr>
          <p:cNvSpPr txBox="1"/>
          <p:nvPr/>
        </p:nvSpPr>
        <p:spPr>
          <a:xfrm>
            <a:off x="6166734" y="1847658"/>
            <a:ext cx="13902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University</a:t>
            </a: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553DC278-2ADB-4CF8-813E-4FAAF0F7F6D0}"/>
              </a:ext>
            </a:extLst>
          </p:cNvPr>
          <p:cNvCxnSpPr>
            <a:cxnSpLocks/>
          </p:cNvCxnSpPr>
          <p:nvPr/>
        </p:nvCxnSpPr>
        <p:spPr>
          <a:xfrm>
            <a:off x="9481647" y="2917394"/>
            <a:ext cx="21034" cy="560295"/>
          </a:xfrm>
          <a:prstGeom prst="line">
            <a:avLst/>
          </a:prstGeom>
          <a:ln w="1905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Box 50">
            <a:extLst>
              <a:ext uri="{FF2B5EF4-FFF2-40B4-BE49-F238E27FC236}">
                <a16:creationId xmlns:a16="http://schemas.microsoft.com/office/drawing/2014/main" id="{10AAD2DC-7D5C-4532-8013-FC2D8792C02A}"/>
              </a:ext>
            </a:extLst>
          </p:cNvPr>
          <p:cNvSpPr txBox="1"/>
          <p:nvPr/>
        </p:nvSpPr>
        <p:spPr>
          <a:xfrm>
            <a:off x="8548388" y="5297520"/>
            <a:ext cx="281677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rgbClr val="0070C0"/>
                </a:solidFill>
              </a:rPr>
              <a:t>All KVKs shall be provided LEDD screens and PCs for showing webinars/ videos in one of existing hall/room</a:t>
            </a:r>
            <a:endParaRPr lang="en-IN" dirty="0">
              <a:solidFill>
                <a:srgbClr val="0070C0"/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72AEC621-23D2-424F-8847-D8E391A61F2D}"/>
              </a:ext>
            </a:extLst>
          </p:cNvPr>
          <p:cNvSpPr txBox="1"/>
          <p:nvPr/>
        </p:nvSpPr>
        <p:spPr>
          <a:xfrm>
            <a:off x="4546575" y="5329524"/>
            <a:ext cx="309885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>
                <a:solidFill>
                  <a:srgbClr val="FF0000"/>
                </a:solidFill>
              </a:rPr>
              <a:t>University shall be provided with a LMS Lab with server, production and editing facility with Hosting on remote server</a:t>
            </a:r>
            <a:endParaRPr lang="en-IN" dirty="0">
              <a:solidFill>
                <a:srgbClr val="FF0000"/>
              </a:solidFill>
            </a:endParaRPr>
          </a:p>
        </p:txBody>
      </p: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9ABBA006-BD04-49C8-8C40-43E5A297BC8A}"/>
              </a:ext>
            </a:extLst>
          </p:cNvPr>
          <p:cNvCxnSpPr>
            <a:cxnSpLocks/>
          </p:cNvCxnSpPr>
          <p:nvPr/>
        </p:nvCxnSpPr>
        <p:spPr>
          <a:xfrm flipV="1">
            <a:off x="5418934" y="757651"/>
            <a:ext cx="1930193" cy="1339436"/>
          </a:xfrm>
          <a:prstGeom prst="straightConnector1">
            <a:avLst/>
          </a:prstGeom>
          <a:ln w="317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4" name="TextBox 53">
            <a:extLst>
              <a:ext uri="{FF2B5EF4-FFF2-40B4-BE49-F238E27FC236}">
                <a16:creationId xmlns:a16="http://schemas.microsoft.com/office/drawing/2014/main" id="{4645CA73-AB4C-450A-848A-92664F319772}"/>
              </a:ext>
            </a:extLst>
          </p:cNvPr>
          <p:cNvSpPr txBox="1"/>
          <p:nvPr/>
        </p:nvSpPr>
        <p:spPr>
          <a:xfrm>
            <a:off x="7161422" y="388319"/>
            <a:ext cx="124600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LMS HOST</a:t>
            </a:r>
            <a:endParaRPr lang="en-IN" b="1" dirty="0">
              <a:solidFill>
                <a:srgbClr val="FF0000"/>
              </a:solidFill>
            </a:endParaRP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816FC195-D136-4198-83EE-22942BE86168}"/>
              </a:ext>
            </a:extLst>
          </p:cNvPr>
          <p:cNvCxnSpPr>
            <a:cxnSpLocks/>
          </p:cNvCxnSpPr>
          <p:nvPr/>
        </p:nvCxnSpPr>
        <p:spPr>
          <a:xfrm flipH="1" flipV="1">
            <a:off x="7521157" y="757651"/>
            <a:ext cx="1407782" cy="2823130"/>
          </a:xfrm>
          <a:prstGeom prst="straightConnector1">
            <a:avLst/>
          </a:prstGeom>
          <a:ln w="317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611C7362-172E-4691-825B-367040557B74}"/>
              </a:ext>
            </a:extLst>
          </p:cNvPr>
          <p:cNvCxnSpPr>
            <a:cxnSpLocks/>
          </p:cNvCxnSpPr>
          <p:nvPr/>
        </p:nvCxnSpPr>
        <p:spPr>
          <a:xfrm flipH="1" flipV="1">
            <a:off x="7757485" y="770722"/>
            <a:ext cx="1171454" cy="1465353"/>
          </a:xfrm>
          <a:prstGeom prst="straightConnector1">
            <a:avLst/>
          </a:prstGeom>
          <a:ln w="317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A3F81A1B-D1A1-4755-BC8F-969EC7EF4A2B}"/>
              </a:ext>
            </a:extLst>
          </p:cNvPr>
          <p:cNvCxnSpPr>
            <a:cxnSpLocks/>
          </p:cNvCxnSpPr>
          <p:nvPr/>
        </p:nvCxnSpPr>
        <p:spPr>
          <a:xfrm flipH="1" flipV="1">
            <a:off x="7951693" y="706105"/>
            <a:ext cx="960695" cy="586811"/>
          </a:xfrm>
          <a:prstGeom prst="straightConnector1">
            <a:avLst/>
          </a:prstGeom>
          <a:ln w="31750">
            <a:solidFill>
              <a:srgbClr val="FF0000"/>
            </a:solidFill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Box 57">
            <a:extLst>
              <a:ext uri="{FF2B5EF4-FFF2-40B4-BE49-F238E27FC236}">
                <a16:creationId xmlns:a16="http://schemas.microsoft.com/office/drawing/2014/main" id="{1E244D90-06B8-4C3E-82BD-51C237DFA618}"/>
              </a:ext>
            </a:extLst>
          </p:cNvPr>
          <p:cNvSpPr txBox="1"/>
          <p:nvPr/>
        </p:nvSpPr>
        <p:spPr>
          <a:xfrm>
            <a:off x="836423" y="5439275"/>
            <a:ext cx="338015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dirty="0"/>
              <a:t>University, All KVKs, farmers, students, associates, colleges, provided access through password, anywhere in the world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008259315"/>
      </p:ext>
    </p:extLst>
  </p:cSld>
  <p:clrMapOvr>
    <a:masterClrMapping/>
  </p:clrMapOvr>
</p:sld>
</file>

<file path=ppt/theme/theme1.xml><?xml version="1.0" encoding="utf-8"?>
<a:theme xmlns:a="http://schemas.openxmlformats.org/drawingml/2006/main" name="tf67670762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9677210f24a1be23c92c90fd886aa0aa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60e05723c5c1908df1a1a4ebf11d344e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AB96CC85-5758-41C0-8EFD-737AFB6912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0BEB954-4024-4CCF-A9D6-4C00FDC028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4710EE66-8707-456F-8F2E-091D581CB030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tf67670762</Template>
  <TotalTime>0</TotalTime>
  <Words>581</Words>
  <Application>Microsoft Office PowerPoint</Application>
  <PresentationFormat>Widescreen</PresentationFormat>
  <Paragraphs>93</Paragraphs>
  <Slides>13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Aharoni</vt:lpstr>
      <vt:lpstr>Arial</vt:lpstr>
      <vt:lpstr>Calibri</vt:lpstr>
      <vt:lpstr>Century Gothic</vt:lpstr>
      <vt:lpstr>Wingdings</vt:lpstr>
      <vt:lpstr>tf67670762</vt:lpstr>
      <vt:lpstr>  Innovative solution for agriculture and education by use of  cloud, ICT and Mass Media  for  attaining SDG2030    </vt:lpstr>
      <vt:lpstr>PowerPoint Presentation</vt:lpstr>
      <vt:lpstr>Scenario</vt:lpstr>
      <vt:lpstr>Scenario-2</vt:lpstr>
      <vt:lpstr>Solutions- New tools &amp; technology: ICT, mass media, cloud, AI in Agriculture &amp; education</vt:lpstr>
      <vt:lpstr>National /International Projects Implemented</vt:lpstr>
      <vt:lpstr>Training /courses conducted</vt:lpstr>
      <vt:lpstr>Collaborators &amp; Clients</vt:lpstr>
      <vt:lpstr>Solution </vt:lpstr>
      <vt:lpstr>PowerPoint Presentation</vt:lpstr>
      <vt:lpstr>Technology</vt:lpstr>
      <vt:lpstr>Future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2019-11-08T07:58:42Z</dcterms:created>
  <dcterms:modified xsi:type="dcterms:W3CDTF">2020-04-24T04:59:14Z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